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18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2#d30422696?vop=1&amp;pid=f9dfbb54a&amp;color=0,0,0&amp;mp=1&amp;vtp=1&amp;bt=1&amp;bbb=1"/>
              <p:cNvSpPr/>
              <p:nvPr/>
            </p:nvSpPr>
            <p:spPr>
              <a:xfrm>
                <a:off x="832104" y="1080000"/>
                <a:ext cx="10533888" cy="2995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−9)⋅(−1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−7)=−(2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−9)(2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−9)(2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14×49−49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8_2#d30422696?vop=1&amp;pid=f9dfbb54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995930"/>
              </a:xfrm>
              <a:prstGeom prst="rect">
                <a:avLst/>
              </a:prstGeom>
              <a:blipFill>
                <a:blip r:embed="rId3"/>
                <a:stretch>
                  <a:fillRect l="-1389" b="-4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694828482?vop=1&amp;pid=f9dfbb54a&amp;color=0,0,0&amp;vtp=1&amp;bt=1&amp;bbb=1"/>
          <p:cNvSpPr/>
          <p:nvPr/>
        </p:nvSpPr>
        <p:spPr>
          <a:xfrm>
            <a:off x="832104" y="1080000"/>
            <a:ext cx="1053190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以下选项正确的是(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pic>
        <p:nvPicPr>
          <p:cNvPr id="3" name="QC_4_BD.19_1#694828482?vop=1&amp;pid=f9dfbb54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177" y="11799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0_1#694828482.bracket?vop=1&amp;pid=f9dfbb54a&amp;color=0,0,0&amp;vpa=7&amp;vtp=1&amp;bbb=1"/>
          <p:cNvSpPr/>
          <p:nvPr/>
        </p:nvSpPr>
        <p:spPr>
          <a:xfrm>
            <a:off x="4487323" y="107619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2#694828482.choices?vop=1&amp;pid=f9dfbb54a&amp;color=0,0,0&amp;vtp=1&amp;bbb=1"/>
              <p:cNvSpPr/>
              <p:nvPr/>
            </p:nvSpPr>
            <p:spPr>
              <a:xfrm>
                <a:off x="832104" y="1446522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2#694828482.choices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727200"/>
              </a:xfrm>
              <a:prstGeom prst="rect">
                <a:avLst/>
              </a:prstGeom>
              <a:blipFill>
                <a:blip r:embed="rId4"/>
                <a:stretch>
                  <a:fillRect l="-1389"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694828482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3888" cy="365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5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9(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9(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694828482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57600"/>
              </a:xfrm>
              <a:prstGeom prst="rect">
                <a:avLst/>
              </a:prstGeom>
              <a:blipFill>
                <a:blip r:embed="rId3"/>
                <a:stretch>
                  <a:fillRect l="-1389" r="-4919" b="-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2_1#8ea124a28?vop=1&amp;pid=f9dfbb54a&amp;color=0,0,0&amp;vtp=1&amp;bt=1&amp;bbb=1"/>
              <p:cNvSpPr/>
              <p:nvPr/>
            </p:nvSpPr>
            <p:spPr>
              <a:xfrm>
                <a:off x="832104" y="1118100"/>
                <a:ext cx="10533888" cy="4455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2_1#8ea124a28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445516"/>
              </a:xfrm>
              <a:prstGeom prst="rect">
                <a:avLst/>
              </a:prstGeom>
              <a:blipFill>
                <a:blip r:embed="rId3"/>
                <a:stretch>
                  <a:fillRect l="-1389" b="-287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3_1#8ea124a28.blank?vop=1&amp;pid=f9dfbb54a&amp;color=0,0,0&amp;vpa=8&amp;vtp=1&amp;bbb=1"/>
          <p:cNvSpPr/>
          <p:nvPr/>
        </p:nvSpPr>
        <p:spPr>
          <a:xfrm>
            <a:off x="8409526" y="1077714"/>
            <a:ext cx="433388" cy="430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4_1#8ea124a28?vop=1&amp;pid=f9dfbb54a&amp;color=0,0,0&amp;vtp=1&amp;bbb=1"/>
              <p:cNvSpPr/>
              <p:nvPr/>
            </p:nvSpPr>
            <p:spPr>
              <a:xfrm>
                <a:off x="832104" y="1575554"/>
                <a:ext cx="10533888" cy="1687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}是等差数列，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24_1#8ea124a28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75554"/>
                <a:ext cx="10533888" cy="1687830"/>
              </a:xfrm>
              <a:prstGeom prst="rect">
                <a:avLst/>
              </a:prstGeom>
              <a:blipFill>
                <a:blip r:embed="rId4"/>
                <a:stretch>
                  <a:fillRect l="-1389" b="-83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23c19727d?vop=1&amp;pid=f9dfbb54a&amp;color=0,0,0&amp;vtp=1&amp;bt=1&amp;bbb=1"/>
              <p:cNvSpPr/>
              <p:nvPr/>
            </p:nvSpPr>
            <p:spPr>
              <a:xfrm>
                <a:off x="832104" y="1080000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5_1#23c19727d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1630"/>
              </a:xfrm>
              <a:prstGeom prst="rect">
                <a:avLst/>
              </a:prstGeom>
              <a:blipFill>
                <a:blip r:embed="rId3"/>
                <a:stretch>
                  <a:fillRect l="-1389" t="-3571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6_1#fabd715de?vop=1&amp;pid=23c19727d&amp;color=0,0,0&amp;vtp=1&amp;bbb=1"/>
              <p:cNvSpPr/>
              <p:nvPr/>
            </p:nvSpPr>
            <p:spPr>
              <a:xfrm>
                <a:off x="832104" y="1464619"/>
                <a:ext cx="10533888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6_1#fabd715de?vop=1&amp;pid=23c197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64619"/>
                <a:ext cx="10533888" cy="344805"/>
              </a:xfrm>
              <a:prstGeom prst="rect">
                <a:avLst/>
              </a:prstGeom>
              <a:blipFill>
                <a:blip r:embed="rId4"/>
                <a:stretch>
                  <a:fillRect l="-1389" t="-3509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7_1#fabd715de?vop=1&amp;pid=23c19727d&amp;color=0,0,0&amp;vtp=1&amp;bbb=1"/>
              <p:cNvSpPr/>
              <p:nvPr/>
            </p:nvSpPr>
            <p:spPr>
              <a:xfrm>
                <a:off x="832104" y="1814060"/>
                <a:ext cx="10533888" cy="957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−1)×(−2)=−2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7_1#fabd715de?vop=1&amp;pid=23c197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4060"/>
                <a:ext cx="10533888" cy="957580"/>
              </a:xfrm>
              <a:prstGeom prst="rect">
                <a:avLst/>
              </a:prstGeom>
              <a:blipFill>
                <a:blip r:embed="rId5"/>
                <a:stretch>
                  <a:fillRect l="-1389" b="-140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8_1#e1c9c49f7?vop=1&amp;pid=23c19727d&amp;color=0,0,0&amp;vtp=1&amp;bbb=1"/>
              <p:cNvSpPr/>
              <p:nvPr/>
            </p:nvSpPr>
            <p:spPr>
              <a:xfrm>
                <a:off x="832104" y="2819836"/>
                <a:ext cx="10533888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中的项吗?如果是，是第几项?如果不是，请说明理由.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28_1#e1c9c49f7?vop=1&amp;pid=23c197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9836"/>
                <a:ext cx="10533888" cy="344805"/>
              </a:xfrm>
              <a:prstGeom prst="rect">
                <a:avLst/>
              </a:prstGeom>
              <a:blipFill>
                <a:blip r:embed="rId6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9_1#e1c9c49f7?vop=1&amp;pid=23c19727d&amp;color=0,0,0&amp;vtp=1&amp;bbb=1"/>
              <p:cNvSpPr/>
              <p:nvPr/>
            </p:nvSpPr>
            <p:spPr>
              <a:xfrm>
                <a:off x="832104" y="3169277"/>
                <a:ext cx="10533888" cy="894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+15=−100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29_1#e1c9c49f7?vop=1&amp;pid=23c197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9277"/>
                <a:ext cx="10533888" cy="894080"/>
              </a:xfrm>
              <a:prstGeom prst="rect">
                <a:avLst/>
              </a:prstGeom>
              <a:blipFill>
                <a:blip r:embed="rId7"/>
                <a:stretch>
                  <a:fillRect l="-1389" b="-149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30_1#4589cb59c?vop=1&amp;pid=23c19727d&amp;color=0,0,0&amp;vtp=1&amp;bbb=1"/>
              <p:cNvSpPr/>
              <p:nvPr/>
            </p:nvSpPr>
            <p:spPr>
              <a:xfrm>
                <a:off x="832104" y="4111426"/>
                <a:ext cx="10533888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5_BD.30_1#4589cb59c?vop=1&amp;pid=23c1972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11426"/>
                <a:ext cx="10533888" cy="344805"/>
              </a:xfrm>
              <a:prstGeom prst="rect">
                <a:avLst/>
              </a:prstGeom>
              <a:blipFill>
                <a:blip r:embed="rId8"/>
                <a:stretch>
                  <a:fillRect l="-1389" t="-3509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31_1#4589cb59c?vop=1&amp;pid=23c19727d&amp;color=0,0,0&amp;vtp=1&amp;bbb=1&amp;hb=1"/>
              <p:cNvSpPr/>
              <p:nvPr/>
            </p:nvSpPr>
            <p:spPr>
              <a:xfrm>
                <a:off x="832104" y="4460867"/>
                <a:ext cx="10533888" cy="11353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+49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可看作是关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由二次函数的性质可知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取最大值，最大值为49.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5_AN.31_1#4589cb59c?vop=1&amp;pid=23c19727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60867"/>
                <a:ext cx="10533888" cy="1135380"/>
              </a:xfrm>
              <a:prstGeom prst="rect">
                <a:avLst/>
              </a:prstGeom>
              <a:blipFill>
                <a:blip r:embed="rId9"/>
                <a:stretch>
                  <a:fillRect l="-1389" t="-538" r="-810" b="-123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2_1#23c19727d?vop=1&amp;pid=f9dfbb54a&amp;color=0,0,0&amp;vtp=1&amp;bt=1&amp;bbb=1"/>
              <p:cNvSpPr/>
              <p:nvPr/>
            </p:nvSpPr>
            <p:spPr>
              <a:xfrm>
                <a:off x="832104" y="1080000"/>
                <a:ext cx="10533888" cy="210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项均为正数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项开始为负数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项和最大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=13×7+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EX.32_1#23c19727d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08200"/>
              </a:xfrm>
              <a:prstGeom prst="rect">
                <a:avLst/>
              </a:prstGeom>
              <a:blipFill>
                <a:blip r:embed="rId3"/>
                <a:stretch>
                  <a:fillRect l="-1389" b="-40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3_1#633fe227c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1904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满足：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3_1#633fe227c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10171"/>
              </a:xfrm>
              <a:prstGeom prst="rect">
                <a:avLst/>
              </a:prstGeom>
              <a:blipFill>
                <a:blip r:embed="rId3"/>
                <a:stretch>
                  <a:fillRect l="-1390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3_1#633fe227c?vop=1&amp;pid=f9dfbb54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88217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4_1#633fe227c?vop=1&amp;pid=f9dfbb54a&amp;color=0,0,0&amp;vtp=1&amp;bbb=1"/>
              <p:cNvSpPr/>
              <p:nvPr/>
            </p:nvSpPr>
            <p:spPr>
              <a:xfrm>
                <a:off x="832104" y="2196902"/>
                <a:ext cx="10533888" cy="2697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是等差数列，说明如下：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34_1#633fe227c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96902"/>
                <a:ext cx="10533888" cy="2697544"/>
              </a:xfrm>
              <a:prstGeom prst="rect">
                <a:avLst/>
              </a:prstGeom>
              <a:blipFill>
                <a:blip r:embed="rId5"/>
                <a:stretch>
                  <a:fillRect l="-1389" b="-2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34_2#633fe227c?vop=1&amp;pid=f9dfbb54a&amp;color=0,0,0&amp;mp=1&amp;vtp=1&amp;bt=1&amp;bbb=1&amp;hb=1"/>
              <p:cNvSpPr/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两式等号左右分别相加，得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(1)]+[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)]+⋯+[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N.34_2#633fe227c?vop=1&amp;pid=f9dfbb54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blipFill>
                <a:blip r:embed="rId3"/>
                <a:stretch>
                  <a:fillRect l="-1389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5_1#5b60160ee?vop=1&amp;pid=f9dfbb54a&amp;color=0,0,0&amp;vtp=1&amp;bt=1&amp;bbb=1"/>
              <p:cNvSpPr/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5_1#5b60160ee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5_1#5b60160ee?vop=1&amp;pid=f9dfbb54a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1799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6_1#abe47b0b1?vop=1&amp;pid=5b60160ee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6_1#abe47b0b1?vop=1&amp;pid=5b6016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7_1#abe47b0b1?vop=1&amp;pid=5b60160ee&amp;color=0,0,0&amp;vtp=1&amp;bbb=1"/>
              <p:cNvSpPr/>
              <p:nvPr/>
            </p:nvSpPr>
            <p:spPr>
              <a:xfrm>
                <a:off x="832104" y="1861812"/>
                <a:ext cx="10533888" cy="2322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−1)×2=2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7_1#abe47b0b1?vop=1&amp;pid=5b6016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2322830"/>
              </a:xfrm>
              <a:prstGeom prst="rect">
                <a:avLst/>
              </a:prstGeom>
              <a:blipFill>
                <a:blip r:embed="rId6"/>
                <a:stretch>
                  <a:fillRect l="-1389" b="-6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8_1#6ab6fb00a?vop=1&amp;pid=5b60160ee&amp;color=0,0,0&amp;vtp=1&amp;bt=1&amp;bbb=1"/>
              <p:cNvSpPr/>
              <p:nvPr/>
            </p:nvSpPr>
            <p:spPr>
              <a:xfrm>
                <a:off x="832104" y="1080000"/>
                <a:ext cx="10533888" cy="53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8_1#6ab6fb00a?vop=1&amp;pid=5b60160e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35940"/>
              </a:xfrm>
              <a:prstGeom prst="rect">
                <a:avLst/>
              </a:prstGeom>
              <a:blipFill>
                <a:blip r:embed="rId3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9_1#6ab6fb00a?vop=1&amp;pid=5b60160ee&amp;color=0,0,0&amp;vtp=1&amp;bbb=1"/>
              <p:cNvSpPr/>
              <p:nvPr/>
            </p:nvSpPr>
            <p:spPr>
              <a:xfrm>
                <a:off x="832104" y="1626798"/>
                <a:ext cx="10533888" cy="2707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9_1#6ab6fb00a?vop=1&amp;pid=5b60160e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26798"/>
                <a:ext cx="10533888" cy="2707259"/>
              </a:xfrm>
              <a:prstGeom prst="rect">
                <a:avLst/>
              </a:prstGeom>
              <a:blipFill>
                <a:blip r:embed="rId4"/>
                <a:stretch>
                  <a:fillRect l="-1389" b="-2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6c9baee6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06c9baee6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9_2#6ab6fb00a?vop=1&amp;pid=5b60160ee&amp;color=0,0,0&amp;mp=1&amp;vtp=1&amp;bt=1&amp;bbb=1"/>
              <p:cNvSpPr/>
              <p:nvPr/>
            </p:nvSpPr>
            <p:spPr>
              <a:xfrm>
                <a:off x="832104" y="1080000"/>
                <a:ext cx="10533888" cy="2284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+1+1)−(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（常数）；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39_2#6ab6fb00a?vop=1&amp;pid=5b60160ee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284730"/>
              </a:xfrm>
              <a:prstGeom prst="rect">
                <a:avLst/>
              </a:prstGeom>
              <a:blipFill>
                <a:blip r:embed="rId3"/>
                <a:stretch>
                  <a:fillRect l="-1389" b="-61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0_1#6c9d283c9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1904" cy="86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请在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这两个条件中，选择一个合适的条件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充在下面横线上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（只要求写序号），并解答该题.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0_1#6c9d283c9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862330"/>
              </a:xfrm>
              <a:prstGeom prst="rect">
                <a:avLst/>
              </a:prstGeom>
              <a:blipFill>
                <a:blip r:embed="rId3"/>
                <a:stretch>
                  <a:fillRect l="-1390" r="-1042" b="-16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0_1#6c9d283c9?vop=1&amp;pid=f9dfbb54a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3558" y="1246846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40_2#6c9d283c9?vop=1&amp;pid=f9dfbb54a&amp;color=0,0,0&amp;vtp=1&amp;bbb=1"/>
              <p:cNvSpPr/>
              <p:nvPr/>
            </p:nvSpPr>
            <p:spPr>
              <a:xfrm>
                <a:off x="832104" y="199668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的各项均为正数，其前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，且对任意正整数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，有____.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40_2#6c9d283c9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668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41_1#031f30f59?vop=1&amp;pid=6c9d283c9&amp;color=0,0,0&amp;vtp=1&amp;bbb=1"/>
              <p:cNvSpPr/>
              <p:nvPr/>
            </p:nvSpPr>
            <p:spPr>
              <a:xfrm>
                <a:off x="832104" y="241197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41_1#031f30f59?vop=1&amp;pid=6c9d28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197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2_1#031f30f59?vop=1&amp;pid=6c9d283c9&amp;color=0,0,0&amp;vtp=1&amp;bbb=1"/>
              <p:cNvSpPr/>
              <p:nvPr/>
            </p:nvSpPr>
            <p:spPr>
              <a:xfrm>
                <a:off x="832104" y="2785292"/>
                <a:ext cx="10533888" cy="24679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【解】若选①，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的各项均为正数，所以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42_1#031f30f59?vop=1&amp;pid=6c9d28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5292"/>
                <a:ext cx="10533888" cy="2467991"/>
              </a:xfrm>
              <a:prstGeom prst="rect">
                <a:avLst/>
              </a:prstGeom>
              <a:blipFill>
                <a:blip r:embed="rId7"/>
                <a:stretch>
                  <a:fillRect l="-1389" b="-4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2_2#031f30f59?vop=1&amp;pid=6c9d283c9&amp;color=0,0,0&amp;mp=1&amp;vtp=1&amp;bt=1&amp;bbb=1"/>
              <p:cNvSpPr/>
              <p:nvPr/>
            </p:nvSpPr>
            <p:spPr>
              <a:xfrm>
                <a:off x="832104" y="1080000"/>
                <a:ext cx="10533888" cy="37379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}为首项和公差均为1的等差数列，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显然满足上式.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42_2#031f30f59?vop=1&amp;pid=6c9d283c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37991"/>
              </a:xfrm>
              <a:prstGeom prst="rect">
                <a:avLst/>
              </a:prstGeom>
              <a:blipFill>
                <a:blip r:embed="rId3"/>
                <a:stretch>
                  <a:fillRect l="-1389" b="-34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2_3#031f30f59?vop=1&amp;pid=6c9d283c9&amp;color=0,0,0&amp;mp=1&amp;vtp=1&amp;bt=1&amp;bbb=1"/>
              <p:cNvSpPr/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}为首项和公差均为1的等差数列，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显然满足上式.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42_3#031f30f59?vop=1&amp;pid=6c9d283c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be226c37f?vop=1&amp;pid=6c9d283c9&amp;color=0,0,0&amp;vtp=1&amp;bt=1&amp;bbb=1"/>
              <p:cNvSpPr/>
              <p:nvPr/>
            </p:nvSpPr>
            <p:spPr>
              <a:xfrm>
                <a:off x="832104" y="108000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3_1#be226c37f?vop=1&amp;pid=6c9d283c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58800"/>
              </a:xfrm>
              <a:prstGeom prst="rect">
                <a:avLst/>
              </a:prstGeom>
              <a:blipFill>
                <a:blip r:embed="rId3"/>
                <a:stretch>
                  <a:fillRect l="-1389" b="-9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4_1#be226c37f?vop=1&amp;pid=6c9d283c9&amp;color=0,0,0&amp;vtp=1&amp;bbb=1"/>
              <p:cNvSpPr/>
              <p:nvPr/>
            </p:nvSpPr>
            <p:spPr>
              <a:xfrm>
                <a:off x="832104" y="1641340"/>
                <a:ext cx="10533888" cy="33577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4_1#be226c37f?vop=1&amp;pid=6c9d28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41340"/>
                <a:ext cx="10533888" cy="3357753"/>
              </a:xfrm>
              <a:prstGeom prst="rect">
                <a:avLst/>
              </a:prstGeom>
              <a:blipFill>
                <a:blip r:embed="rId4"/>
                <a:stretch>
                  <a:fillRect l="-1389" b="-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9dfbb54a.fixed?pid=06c9baee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cc1acbe37?vop=1&amp;pid=f9dfbb54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=996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cc1acbe37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cc1acbe37.bracket?vop=1&amp;pid=f9dfbb54a&amp;color=0,0,0&amp;vpa=1&amp;vtp=1"/>
          <p:cNvSpPr/>
          <p:nvPr/>
        </p:nvSpPr>
        <p:spPr>
          <a:xfrm>
            <a:off x="7136224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1_2#cc1acbe37.choices?vop=1&amp;pid=f9dfbb54a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356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cc1acbe37?vop=1&amp;pid=f9dfbb54a&amp;color=0,0,0&amp;vtp=1&amp;bbb=1"/>
              <p:cNvSpPr/>
              <p:nvPr/>
            </p:nvSpPr>
            <p:spPr>
              <a:xfrm>
                <a:off x="832104" y="1811520"/>
                <a:ext cx="10533888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=996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cc1acbe37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547751"/>
              </a:xfrm>
              <a:prstGeom prst="rect">
                <a:avLst/>
              </a:prstGeom>
              <a:blipFill>
                <a:blip r:embed="rId4"/>
                <a:stretch>
                  <a:fillRect l="-1389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a56f2e3eb?vop=1&amp;pid=f9dfbb54a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某玲珑瓷工匠在雕刻多层透光瓷孔时，使每层瓷孔数形成等差数列.已知第3层有12个瓷孔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，第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层有28个瓷孔，且总瓷孔数为312，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那么这个玲珑瓷的瓷孔总层数为(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5_1#a56f2e3eb.bracket?vop=1&amp;pid=f9dfbb54a&amp;color=0,0,0&amp;vpa=2&amp;vtp=1"/>
          <p:cNvSpPr/>
          <p:nvPr/>
        </p:nvSpPr>
        <p:spPr>
          <a:xfrm>
            <a:off x="79877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4_2#a56f2e3eb.choices?vop=1&amp;pid=f9dfbb54a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a56f2e3eb?vop=1&amp;pid=f9dfbb54a&amp;color=0,0,0&amp;vtp=1&amp;bbb=1&amp;hb=1"/>
              <p:cNvSpPr/>
              <p:nvPr/>
            </p:nvSpPr>
            <p:spPr>
              <a:xfrm>
                <a:off x="832104" y="2266307"/>
                <a:ext cx="10533888" cy="163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【解析】设每层瓷孔数形成等差数列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=12−8=4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×4=312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），所以这个玲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珑瓷的瓷孔总层数为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a56f2e3eb?vop=1&amp;pid=f9dfbb5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1637030"/>
              </a:xfrm>
              <a:prstGeom prst="rect">
                <a:avLst/>
              </a:prstGeom>
              <a:blipFill>
                <a:blip r:embed="rId3"/>
                <a:stretch>
                  <a:fillRect l="-1389" r="-231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e68feab83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，则使不等式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成立的最大的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e68feab83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e68feab83.bracket?vop=1&amp;pid=f9dfbb54a&amp;color=0,0,0&amp;vpa=3&amp;vtp=1"/>
          <p:cNvSpPr/>
          <p:nvPr/>
        </p:nvSpPr>
        <p:spPr>
          <a:xfrm>
            <a:off x="10154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7_2#e68feab83.choices?vop=1&amp;pid=f9dfbb54a&amp;color=0,0,0&amp;vtp=1&amp;bbb=1"/>
          <p:cNvSpPr/>
          <p:nvPr/>
        </p:nvSpPr>
        <p:spPr>
          <a:xfrm>
            <a:off x="832104" y="189349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e68feab83?vop=1&amp;pid=f9dfbb54a&amp;color=0,0,0&amp;vtp=1&amp;bbb=1"/>
              <p:cNvSpPr/>
              <p:nvPr/>
            </p:nvSpPr>
            <p:spPr>
              <a:xfrm>
                <a:off x="832104" y="2266815"/>
                <a:ext cx="10533888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使不等式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成立的最大的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的值为15.故选C.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9_1#e68feab83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815"/>
                <a:ext cx="10533888" cy="2056130"/>
              </a:xfrm>
              <a:prstGeom prst="rect">
                <a:avLst/>
              </a:prstGeom>
              <a:blipFill>
                <a:blip r:embed="rId4"/>
                <a:stretch>
                  <a:fillRect l="-1389" b="-6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7b9315d91?vop=1&amp;pid=f9dfbb54a&amp;color=0,0,0&amp;vtp=1&amp;bt=1&amp;bbb=1"/>
              <p:cNvSpPr/>
              <p:nvPr/>
            </p:nvSpPr>
            <p:spPr>
              <a:xfrm>
                <a:off x="832104" y="1080000"/>
                <a:ext cx="10533888" cy="4455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7b9315d91?vop=1&amp;pid=f9dfbb5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5516"/>
              </a:xfrm>
              <a:prstGeom prst="rect">
                <a:avLst/>
              </a:prstGeom>
              <a:blipFill>
                <a:blip r:embed="rId3"/>
                <a:stretch>
                  <a:fillRect l="-1389" b="-287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7b9315d91.bracket?vop=1&amp;pid=f9dfbb54a&amp;color=0,0,0&amp;vpa=4&amp;vtp=1"/>
          <p:cNvSpPr/>
          <p:nvPr/>
        </p:nvSpPr>
        <p:spPr>
          <a:xfrm>
            <a:off x="7606124" y="1077714"/>
            <a:ext cx="331788" cy="4300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0_2#7b9315d91.choices?vop=1&amp;pid=f9dfbb54a&amp;color=0,0,0&amp;vtp=1&amp;bbb=1"/>
          <p:cNvSpPr/>
          <p:nvPr/>
        </p:nvSpPr>
        <p:spPr>
          <a:xfrm>
            <a:off x="832104" y="153745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7b9315d91?vop=1&amp;pid=f9dfbb54a&amp;color=0,0,0&amp;vtp=1&amp;bbb=1"/>
              <p:cNvSpPr/>
              <p:nvPr/>
            </p:nvSpPr>
            <p:spPr>
              <a:xfrm>
                <a:off x="832104" y="1901944"/>
                <a:ext cx="10533888" cy="24679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（舍负），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（常数），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}是以1为首项，1为公差的等差数列,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=64−1=63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2_1#7b9315d91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1944"/>
                <a:ext cx="10533888" cy="2467991"/>
              </a:xfrm>
              <a:prstGeom prst="rect">
                <a:avLst/>
              </a:prstGeom>
              <a:blipFill>
                <a:blip r:embed="rId4"/>
                <a:stretch>
                  <a:fillRect l="-1389" r="-116" b="-4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8ae7837c4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388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，若下列四个数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经过适当排序后能构成公差为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8ae7837c4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95655"/>
              </a:xfrm>
              <a:prstGeom prst="rect">
                <a:avLst/>
              </a:prstGeom>
              <a:blipFill>
                <a:blip r:embed="rId3"/>
                <a:stretch>
                  <a:fillRect l="-1389" r="-1157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8ae7837c4.bracket?vop=1&amp;pid=f9dfbb54a&amp;color=0,0,0&amp;vpa=5&amp;vtp=1"/>
          <p:cNvSpPr/>
          <p:nvPr/>
        </p:nvSpPr>
        <p:spPr>
          <a:xfrm>
            <a:off x="2449862" y="15111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8ae7837c4.choices?vop=1&amp;pid=f9dfbb54a&amp;color=0,0,0&amp;vtp=1&amp;bbb=1"/>
              <p:cNvSpPr/>
              <p:nvPr/>
            </p:nvSpPr>
            <p:spPr>
              <a:xfrm>
                <a:off x="832104" y="1927788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01722" algn="l"/>
                    <a:tab pos="5305044" algn="l"/>
                    <a:tab pos="80210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8ae7837c4.choices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7788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8ae7837c4?vop=1&amp;pid=f9dfbb54a&amp;color=0,0,0&amp;vtp=1&amp;bbb=1"/>
              <p:cNvSpPr/>
              <p:nvPr/>
            </p:nvSpPr>
            <p:spPr>
              <a:xfrm>
                <a:off x="832104" y="2288405"/>
                <a:ext cx="10533888" cy="2315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，若能构成公差为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，这与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矛盾，则此时不能构成等差数列；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，若能构成公差为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5_1#8ae7837c4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8405"/>
                <a:ext cx="10533888" cy="2315909"/>
              </a:xfrm>
              <a:prstGeom prst="rect">
                <a:avLst/>
              </a:prstGeom>
              <a:blipFill>
                <a:blip r:embed="rId5"/>
                <a:stretch>
                  <a:fillRect l="-1389" b="-36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d30422696?vop=1&amp;pid=f9dfbb54a&amp;color=0,0,0&amp;vtp=1&amp;bt=1&amp;bbb=1&amp;hb=1"/>
              <p:cNvSpPr/>
              <p:nvPr/>
            </p:nvSpPr>
            <p:spPr>
              <a:xfrm>
                <a:off x="832104" y="108000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d30422696?vop=1&amp;pid=f9dfbb54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21055"/>
              </a:xfrm>
              <a:prstGeom prst="rect">
                <a:avLst/>
              </a:prstGeom>
              <a:blipFill>
                <a:blip r:embed="rId3"/>
                <a:stretch>
                  <a:fillRect l="-1389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d30422696.bracket?vop=1&amp;pid=f9dfbb54a&amp;color=0,0,0&amp;vpa=6&amp;vtp=1"/>
          <p:cNvSpPr/>
          <p:nvPr/>
        </p:nvSpPr>
        <p:spPr>
          <a:xfrm>
            <a:off x="1015460" y="15365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d30422696.choices?vop=1&amp;pid=f9dfbb54a&amp;color=0,0,0&amp;vtp=1&amp;bbb=1"/>
              <p:cNvSpPr/>
              <p:nvPr/>
            </p:nvSpPr>
            <p:spPr>
              <a:xfrm>
                <a:off x="832104" y="1911150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19197" algn="l"/>
                    <a:tab pos="5400294" algn="l"/>
                    <a:tab pos="8094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d30422696.choices?vop=1&amp;pid=f9dfbb5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1150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d30422696?vop=1&amp;pid=f9dfbb54a&amp;color=0,0,0&amp;vtp=1&amp;bbb=1&amp;hb=1"/>
              <p:cNvSpPr/>
              <p:nvPr/>
            </p:nvSpPr>
            <p:spPr>
              <a:xfrm>
                <a:off x="832104" y="2457059"/>
                <a:ext cx="10533888" cy="24493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【解析】由题中条件得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为首项，4为公差的等差数列，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=−7+4×(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的偶数项是以5为首项，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=5−4×(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−1)=9−2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8_1#d30422696?vop=1&amp;pid=f9dfbb5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7059"/>
                <a:ext cx="10533888" cy="2449386"/>
              </a:xfrm>
              <a:prstGeom prst="rect">
                <a:avLst/>
              </a:prstGeom>
              <a:blipFill>
                <a:blip r:embed="rId5"/>
                <a:stretch>
                  <a:fillRect l="-1389" r="-2141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2641</Words>
  <Application>Microsoft Office PowerPoint</Application>
  <PresentationFormat>宽屏</PresentationFormat>
  <Paragraphs>180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2025-10-22T07:55:46Z</dcterms:created>
  <dcterms:modified xsi:type="dcterms:W3CDTF">2025-10-22T07:59:36Z</dcterms:modified>
  <cp:category/>
  <cp:contentStatus/>
</cp:coreProperties>
</file>